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7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62" r:id="rId16"/>
    <p:sldId id="274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59856D-644C-46A0-94F9-9C7E70D55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CE17C3C-0E06-43A4-84AC-38216706D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80ACC2D-2C24-4E6E-80C8-8ED63BCC2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14A5E3D-4623-4F57-8C74-9C21B09B4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EEEF490-2045-43CE-A631-434AF6F2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54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2149D6A-3205-4C02-8593-151F62E1B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7C475FC-C14B-4327-A84D-F220A3448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98287E6-CDF7-437D-96A8-B22B1A321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D0497F3-C0A3-486D-9A57-D12DC8A2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FF46092-FE9D-4E19-A4F3-4B3996B9D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53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F0A58CE-77B5-4A20-B360-50A66FD87A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6FBDE89-3837-4D10-923A-08DE83BD3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C36D9AC-AC14-44E4-906A-187060DD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28CC250-19B5-4357-9EA5-2D10EC44A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D8FC4EF-8640-44CC-9D6E-CF07D477B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87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4DF60F-10E9-4945-9475-BB5744EF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DECA04C-9DF5-41BE-960E-A618D3C3A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EF57CE5-A1B9-4998-930B-A85702E80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B9797C3-480C-44CD-BF6A-C6462C6D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B596AAA-FCB3-4C25-BF70-EA6B3E18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7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04BBDF-ED4C-4B48-B2AB-95A8704FC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2495051-998C-486F-9C50-819725CC4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11AABB4-428E-4F4D-99F5-35F8E16AE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6DCE544-E6D1-4B8D-84A0-6B7DC5805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5C8EBC4-EAC7-453B-83A1-5FB75255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45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99C4F8-374F-45CC-939F-2E9F3EC9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DF14F82-4EA3-431F-A1C6-3CDC78F9F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DBE94EA-CFA6-43BF-9F26-5EA6151CC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144B2D3-339E-43E0-BF38-CC011C53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639A532-72C4-4CF2-BFB6-D9771B9E3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2CF288F-3D6D-4AEB-B4F3-F8598931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52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C8DAD7-7F04-4ADC-8A06-CFBF92A1A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B89D9C8-8DA8-48A6-A0A0-2918AC54B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27BF52F-530A-4BA4-8228-F6BAF5CE4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5101AE1-6231-40FB-B944-5CB113A78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212A26E-4BF2-4F8A-8DED-1C47335E3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864690A5-F394-41A7-A18B-F7B3D3E8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FA10659B-86A7-4333-ABCA-33B09C9C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4EBF9DF-E01E-417C-8675-3AB402AE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5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912A4A-DA0E-45CF-9994-81A4F552E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FD03C08-AB22-494B-BEE1-E5080416C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6975C82E-9B8A-4867-BE44-62D33C17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A46C2E5D-10EF-48B4-82E1-8A490D05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60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BAAA16C3-799C-4C8D-A538-4CC0F2DA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B598474B-DEE5-4624-BE5F-68A46D3D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84204ED-CC6D-48F8-8C1E-3DF0CF77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65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6D73C4-E09B-48F9-8A71-CC7077E9F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B2DF6BE-6200-4A3A-91B7-7F9044230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16E2C315-AE15-4B26-9D39-23DC6EA69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26B41C1-D2F6-42C5-968D-3FBCA451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B040E8F-68F8-4E40-A6F3-AE331250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68B2547-0865-44B1-8CFB-A69A72CF9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84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BA9BE3-2D47-4FC2-B0A4-4E54F450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55EC3D2F-32C6-47EF-96BA-D57FD70E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3929851-1A85-475F-A6DC-7E8A99AF0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FD655E7-21DC-48C0-B051-AC074DA0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D0605BF-6470-4026-BFFA-6D453E947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37114B7-265B-4156-9B46-894D22B0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33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85AFC8CC-B892-4D62-A155-94AD71F32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BFD383F-83F1-47AF-AEC1-FFD13B0D0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A3AAC00-7F01-487C-99A3-A603E814C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9D0F-06D3-4C1B-B2A2-B744F9B0407B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5E17E0A-76DB-46CA-BF0D-422CE31D1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0B0A8DF-FA1A-4EBB-AC15-38BD8611C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60355-2F69-4113-B13C-F652254D11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7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E4F84E-7EED-4CF7-BCDD-AD29848EB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345" y="414018"/>
            <a:ext cx="9144000" cy="2387600"/>
          </a:xfrm>
        </p:spPr>
        <p:txBody>
          <a:bodyPr/>
          <a:lstStyle/>
          <a:p>
            <a:r>
              <a:rPr lang="pt-BR" b="1" dirty="0"/>
              <a:t>A perspectiva colaborativa e as nova práticas de </a:t>
            </a:r>
            <a:r>
              <a:rPr lang="pt-BR" b="1" dirty="0" smtClean="0"/>
              <a:t>inclusão.</a:t>
            </a:r>
            <a:endParaRPr lang="pt-BR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DEB5FDE-BB8C-473A-80C5-A6EDB794B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3051"/>
            <a:ext cx="9144000" cy="2046835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pt-BR" b="1" dirty="0" smtClean="0"/>
              <a:t>Jonathan Sousa de Oliveira</a:t>
            </a:r>
          </a:p>
          <a:p>
            <a:pPr algn="r"/>
            <a:r>
              <a:rPr lang="pt-BR" b="1" dirty="0" smtClean="0"/>
              <a:t>Universidade Federal do Piauí  - UFPI</a:t>
            </a:r>
          </a:p>
          <a:p>
            <a:pPr algn="r"/>
            <a:r>
              <a:rPr lang="pt-BR" b="1" dirty="0" smtClean="0"/>
              <a:t>Bacharel em Letras – UFSC</a:t>
            </a:r>
          </a:p>
          <a:p>
            <a:pPr algn="r"/>
            <a:r>
              <a:rPr lang="pt-BR" b="1" dirty="0" smtClean="0"/>
              <a:t>Especialista em Libras: ensino e tradução – UNI7</a:t>
            </a:r>
          </a:p>
          <a:p>
            <a:pPr algn="r"/>
            <a:r>
              <a:rPr lang="pt-BR" b="1" dirty="0" smtClean="0"/>
              <a:t>Mestre em Estudos da Tradução - UFC </a:t>
            </a:r>
          </a:p>
          <a:p>
            <a:pPr algn="r"/>
            <a:endParaRPr lang="pt-BR" b="1" dirty="0" smtClean="0"/>
          </a:p>
          <a:p>
            <a:endParaRPr lang="pt-BR" b="1" dirty="0"/>
          </a:p>
        </p:txBody>
      </p:sp>
      <p:pic>
        <p:nvPicPr>
          <p:cNvPr id="6" name="Picture 2" descr="C:\Users\DD\Desktop\De Paula\download (1).jf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784">
            <a:off x="1386826" y="2893541"/>
            <a:ext cx="2513368" cy="375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5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/>
              <a:t>caso selecionado por ela para discussão durante o curso foi o do aluno Conrado, de 14 anos de idade, que frequentava a 6ª série do ensino fundamental. O aluno, segundo a professora, apresentava “Dificuldades motoras, comprometimento cognitivo”. O professor com quem ela atuou em coensino, Celio, lecionava a disciplina de ciências biológicas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Relato escrito – 31/8/20111 Fizemos uma prova baseada em figuras, cujo objetivo era o aluno apontar quais os hábitos deveriam ser evitados para que não fosse contaminado por doenças causadas pela falta de higiene. Acompanhei e auxiliei o aluno em sua avaliação enquanto o professor auxiliava os outros alunos. [...] O professor da sala regular, além de auxiliar os outros alunos, também se mostrou atencioso em relação ao aluno Conrado. Terminada a prova, o aluno se remeteu ao professor para mostrar sua avaliação. O professor realizou questões orais para verificar se o aluno havia compreendido a atividade e o conteúdo trabalhado. Sentimos que a atividade foi satisfatória, para contemplar a participação do aluno.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122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– </a:t>
            </a:r>
            <a:r>
              <a:rPr lang="pt-BR" dirty="0"/>
              <a:t>28/9/2011 A atividade desenvolvida [...] tratou do conteúdo sobre as “Partes da planta e suas funções”. O objetivo da atividade era levar o aluno a compreender os nomes e as funções que cada parte da planta contém. Foram utilizados diferentes materiais para o desenvolvimento da atividade e a atividade final (de avaliação do conteúdo aprendido) adaptada em forma de colagem para que o aluno pudesse fazê-la sem dificuldade. O aluno não era capaz de participar de todas as atividades sem adaptações [...] o aluno não consegue escrever de forma convencional, por isso, enquanto os alunos copiavam da lousa, eu ia mostrando as figuras e as explicações no computador para o aluno. A explicação do conteúdo já havia sido feita na aula anterior e, como Conrado tinha faltado, o professor foi em sua carteira enquanto os outros alunos copiavam da lousa e explicou o conteúdo para ele, apoiando-se na apresentação. Nesse momento, invertemos os papéis, fiquei observando a sala e tirando suas dúvidas enquanto o professor dava uma atenção mais individualizada a Conrado. O aluno se sentiu muito feliz, dada a atenção do professor, conversou sobre o conteúdo, fez perguntas  </a:t>
            </a:r>
          </a:p>
        </p:txBody>
      </p:sp>
    </p:spTree>
    <p:extLst>
      <p:ext uri="{BB962C8B-B14F-4D97-AF65-F5344CB8AC3E}">
        <p14:creationId xmlns:p14="http://schemas.microsoft.com/office/powerpoint/2010/main" val="16512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Depois da formação...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159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Relato escrito – </a:t>
            </a:r>
            <a:r>
              <a:rPr lang="pt-BR" dirty="0" smtClean="0"/>
              <a:t>19/10/2011</a:t>
            </a:r>
          </a:p>
          <a:p>
            <a:pPr marL="0" indent="0" algn="just">
              <a:buNone/>
            </a:pPr>
            <a:r>
              <a:rPr lang="pt-BR" dirty="0" smtClean="0"/>
              <a:t>No </a:t>
            </a:r>
            <a:r>
              <a:rPr lang="pt-BR" dirty="0"/>
              <a:t>dia 19/10, aula de Ciências, enquanto o professor passava o conteúdo na lousa, pesquisei algumas figuras e levei em forma de apresentação no Power Point para ir mostrando ao aluno Conrado, para ir se interando do assunto (pois o aluno não lê nem escreve), e fomos conversando sobre o mesmo assunto enquanto os outros alunos copiavam. No momento da explicação do professor, este trouxe imagens para serem apresentadas no retroprojetor; desta forma todos puderam visualizar as imagens e compreender melhor o </a:t>
            </a:r>
            <a:r>
              <a:rPr lang="pt-BR" dirty="0" smtClean="0"/>
              <a:t>conteúdo.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144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Requer...</a:t>
            </a:r>
            <a:endParaRPr lang="pt-BR" dirty="0"/>
          </a:p>
        </p:txBody>
      </p:sp>
      <p:pic>
        <p:nvPicPr>
          <p:cNvPr id="5122" name="Picture 2" descr="C:\Users\DD\Desktop\De Paula\images.jf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374" y="2352778"/>
            <a:ext cx="6043659" cy="339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7687680" y="3389542"/>
            <a:ext cx="34526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Adesão...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204447" y="2099494"/>
            <a:ext cx="504420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Responsabilidade...</a:t>
            </a:r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153731" y="4299655"/>
            <a:ext cx="46546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Respeito mútuo...</a:t>
            </a:r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72028" y="2352778"/>
            <a:ext cx="53007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Compartilhamento...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94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901" y="365125"/>
            <a:ext cx="10515600" cy="1325563"/>
          </a:xfrm>
        </p:spPr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DEMO, Pedro. Formação Permanente de Professores: educar pela pesquisa. In MENENEZES, L.C. (</a:t>
            </a:r>
            <a:r>
              <a:rPr lang="pt-BR" dirty="0" err="1"/>
              <a:t>org</a:t>
            </a:r>
            <a:r>
              <a:rPr lang="pt-BR" dirty="0"/>
              <a:t>) Professores: Formação e Profissão. Campinas, S.P: Autores Associados, 1996.Educação e Qualidade Campinas: papiros, 1994</a:t>
            </a:r>
            <a:r>
              <a:rPr lang="pt-BR" dirty="0" smtClean="0"/>
              <a:t>.</a:t>
            </a:r>
          </a:p>
          <a:p>
            <a:r>
              <a:rPr lang="pt-BR" dirty="0"/>
              <a:t>MENDES, E.G; VILARONGA, C. A. R; ZERBATO, A. P. Ensino colaborativo como apoio à inclusão escolar: unindo esforços entre educação comum e especial. São Carlos: UFSCar, 2014. p. 68- 88. </a:t>
            </a:r>
            <a:endParaRPr lang="pt-BR" dirty="0" smtClean="0"/>
          </a:p>
          <a:p>
            <a:r>
              <a:rPr lang="pt-BR" dirty="0" smtClean="0"/>
              <a:t>SANCHEZ</a:t>
            </a:r>
            <a:r>
              <a:rPr lang="pt-BR" dirty="0"/>
              <a:t>, P. A. A educação inclusiva: um meio de construir escolas para todos no século XXI. Revista Inclusão. Brasília, V. 1, n. 1, out./2005, p. 718 </a:t>
            </a:r>
            <a:endParaRPr lang="pt-BR" dirty="0" smtClean="0"/>
          </a:p>
          <a:p>
            <a:r>
              <a:rPr lang="pt-BR" dirty="0" smtClean="0"/>
              <a:t>SILUK</a:t>
            </a:r>
            <a:r>
              <a:rPr lang="pt-BR" dirty="0"/>
              <a:t>, Ana Cláudia Pavão (</a:t>
            </a:r>
            <a:r>
              <a:rPr lang="pt-BR" dirty="0" err="1"/>
              <a:t>org</a:t>
            </a:r>
            <a:r>
              <a:rPr lang="pt-BR" dirty="0"/>
              <a:t>). Atendimento Educacional Especializado-AEE: Contribuições para a prática pedagógica. 1ed. Santa Maria: Laboratório de pesquisa e documentação-CE. Universidade Federal de Santa Maria, 2012</a:t>
            </a:r>
            <a:r>
              <a:rPr lang="pt-BR" dirty="0" smtClean="0"/>
              <a:t>.</a:t>
            </a:r>
          </a:p>
          <a:p>
            <a:r>
              <a:rPr lang="pt-BR" dirty="0"/>
              <a:t>MENDES, Enicéia Gonçalves. VILARONGA, Carla Ariela Rios. ZERBATO, Ana Paula. Ensino Colaborativo como apoio à inclusão escolar: Unindo esforços entre Educação comum e especial. São Carlos: EduFscar, 2014</a:t>
            </a:r>
          </a:p>
        </p:txBody>
      </p:sp>
    </p:spTree>
    <p:extLst>
      <p:ext uri="{BB962C8B-B14F-4D97-AF65-F5344CB8AC3E}">
        <p14:creationId xmlns:p14="http://schemas.microsoft.com/office/powerpoint/2010/main" val="33755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Obrigadoooooooo</a:t>
            </a:r>
            <a:r>
              <a:rPr lang="pt-BR" dirty="0" smtClean="0"/>
              <a:t>!!!!!!!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Contatos - (85) 99925 -2361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Jhon.tils@gmail.com</a:t>
            </a:r>
          </a:p>
        </p:txBody>
      </p:sp>
    </p:spTree>
    <p:extLst>
      <p:ext uri="{BB962C8B-B14F-4D97-AF65-F5344CB8AC3E}">
        <p14:creationId xmlns:p14="http://schemas.microsoft.com/office/powerpoint/2010/main" val="40043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5" y="126770"/>
            <a:ext cx="11884227" cy="657024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39651" y="339371"/>
            <a:ext cx="8063486" cy="1325563"/>
          </a:xfrm>
        </p:spPr>
        <p:txBody>
          <a:bodyPr/>
          <a:lstStyle/>
          <a:p>
            <a:r>
              <a:rPr lang="pt-BR" b="1" dirty="0" smtClean="0"/>
              <a:t>1- Ensino colaborativo e a inclusão.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1076" y="1532583"/>
            <a:ext cx="9334541" cy="2975023"/>
          </a:xfrm>
        </p:spPr>
        <p:txBody>
          <a:bodyPr>
            <a:normAutofit/>
          </a:bodyPr>
          <a:lstStyle/>
          <a:p>
            <a:r>
              <a:rPr lang="pt-BR" dirty="0" smtClean="0"/>
              <a:t>Algumas reflexões :</a:t>
            </a:r>
          </a:p>
          <a:p>
            <a:pPr marL="0" indent="0">
              <a:buNone/>
            </a:pPr>
            <a:r>
              <a:rPr lang="pt-BR" dirty="0" smtClean="0"/>
              <a:t>1 - O aluno:  Público alvo da educação especial ou da sala comum?</a:t>
            </a:r>
          </a:p>
          <a:p>
            <a:pPr marL="0" indent="0">
              <a:buNone/>
            </a:pPr>
            <a:r>
              <a:rPr lang="pt-BR" dirty="0" smtClean="0"/>
              <a:t>2 - Em que momento usar o AEE?</a:t>
            </a:r>
          </a:p>
          <a:p>
            <a:pPr marL="0" indent="0">
              <a:buNone/>
            </a:pPr>
            <a:r>
              <a:rPr lang="pt-BR" dirty="0" smtClean="0"/>
              <a:t>3 - Qual o papel do professor especialista?</a:t>
            </a:r>
          </a:p>
          <a:p>
            <a:pPr marL="0" indent="0">
              <a:buNone/>
            </a:pPr>
            <a:r>
              <a:rPr lang="pt-BR" dirty="0" smtClean="0"/>
              <a:t>4 – o que seria o coensino?</a:t>
            </a:r>
            <a:endParaRPr lang="pt-BR" i="1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73479" y="5138682"/>
            <a:ext cx="8860674" cy="127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i="1" dirty="0" smtClean="0"/>
              <a:t>“O especialista deve estar em sala de aula para potencializar a aprendizagem e o desenvolvimento cognitivo e as inter-relações.”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69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5" y="126770"/>
            <a:ext cx="11884227" cy="657024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2597" y="151803"/>
            <a:ext cx="8770540" cy="1325563"/>
          </a:xfrm>
        </p:spPr>
        <p:txBody>
          <a:bodyPr>
            <a:noAutofit/>
          </a:bodyPr>
          <a:lstStyle/>
          <a:p>
            <a:r>
              <a:rPr lang="pt-BR" sz="4800" b="1" dirty="0" smtClean="0"/>
              <a:t>INTRODUÇÃO.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092" y="1321569"/>
            <a:ext cx="10399525" cy="33485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3200" dirty="0" smtClean="0"/>
              <a:t>Constituição Federal (princípio da igualdade);</a:t>
            </a:r>
          </a:p>
          <a:p>
            <a:pPr marL="0" indent="0">
              <a:buNone/>
            </a:pPr>
            <a:r>
              <a:rPr lang="pt-BR" sz="3200" dirty="0"/>
              <a:t> </a:t>
            </a:r>
            <a:r>
              <a:rPr lang="pt-BR" sz="3200" dirty="0" smtClean="0"/>
              <a:t>  - Que desafios emergem disso?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 smtClean="0"/>
              <a:t>AEE não substitui as práticas pedagógicas da sala comum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- Complementar, contra turno, alunos atípicos (NEE).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Ensino colaborativo é um apoio pedagógico á prestação de serviço em E.E.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73478" y="4712677"/>
            <a:ext cx="9098767" cy="17010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3200" i="1" dirty="0" smtClean="0"/>
              <a:t>“Na abordagem dos D.H, deslocamos a condição da produtora de “limitações” no corpo da pessoa com deficiência. Abandona-se a ideia centrada na limitação e incapacidade, e adota-se a concepção de potencialidade.” (RABELO, 2018)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770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5" y="126770"/>
            <a:ext cx="11884227" cy="657024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2597" y="339371"/>
            <a:ext cx="8770540" cy="1325563"/>
          </a:xfrm>
        </p:spPr>
        <p:txBody>
          <a:bodyPr>
            <a:noAutofit/>
          </a:bodyPr>
          <a:lstStyle/>
          <a:p>
            <a:r>
              <a:rPr lang="pt-BR" sz="4800" b="1" dirty="0" smtClean="0"/>
              <a:t>Pressupostos.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89538" y="1532583"/>
            <a:ext cx="10399525" cy="33485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3200" dirty="0" smtClean="0"/>
              <a:t>Prestação de serviço em Educação especial:</a:t>
            </a:r>
          </a:p>
          <a:p>
            <a:pPr marL="0" indent="0">
              <a:buNone/>
            </a:pPr>
            <a:r>
              <a:rPr lang="pt-BR" sz="3200" dirty="0"/>
              <a:t> </a:t>
            </a:r>
            <a:r>
              <a:rPr lang="pt-BR" sz="3200" dirty="0" smtClean="0"/>
              <a:t>  - Aprovação automática;</a:t>
            </a:r>
          </a:p>
          <a:p>
            <a:pPr marL="0" indent="0">
              <a:buNone/>
            </a:pPr>
            <a:r>
              <a:rPr lang="pt-BR" sz="3200" dirty="0"/>
              <a:t> </a:t>
            </a:r>
            <a:r>
              <a:rPr lang="pt-BR" sz="3200" dirty="0" smtClean="0"/>
              <a:t>  - Professores da sala comum assumem a escolarização.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 smtClean="0"/>
              <a:t>Ensino colaborativo é o articulador da rede de </a:t>
            </a:r>
            <a:r>
              <a:rPr lang="pt-BR" sz="3200" u="sng" dirty="0" smtClean="0"/>
              <a:t>apoio</a:t>
            </a:r>
            <a:r>
              <a:rPr lang="pt-BR" sz="3200" dirty="0" smtClean="0"/>
              <a:t> á inclusão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           </a:t>
            </a:r>
            <a:r>
              <a:rPr lang="pt-BR" u="sng" dirty="0" smtClean="0"/>
              <a:t>Conjunto de metodologias, suportes, recursos.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73479" y="5138682"/>
            <a:ext cx="8860674" cy="1275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3200" i="1" dirty="0" smtClean="0"/>
              <a:t>“O especialista deve estar em sala de aula para potencializar a aprendizagem e o desenvolvimento cognitivo e as inter-relações.”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cxnSp>
        <p:nvCxnSpPr>
          <p:cNvPr id="7" name="Conector angulado 6"/>
          <p:cNvCxnSpPr/>
          <p:nvPr/>
        </p:nvCxnSpPr>
        <p:spPr>
          <a:xfrm rot="10800000" flipV="1">
            <a:off x="9079607" y="3812146"/>
            <a:ext cx="785611" cy="759854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18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474" y="365125"/>
            <a:ext cx="10515600" cy="1325563"/>
          </a:xfrm>
        </p:spPr>
        <p:txBody>
          <a:bodyPr/>
          <a:lstStyle/>
          <a:p>
            <a:r>
              <a:rPr lang="pt-BR" dirty="0" smtClean="0"/>
              <a:t>Origens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13497"/>
            <a:ext cx="10515600" cy="1703186"/>
          </a:xfrm>
        </p:spPr>
        <p:txBody>
          <a:bodyPr/>
          <a:lstStyle/>
          <a:p>
            <a:r>
              <a:rPr lang="pt-BR" dirty="0" smtClean="0"/>
              <a:t>Década de 90 em Louisiana (EUA/1993):</a:t>
            </a:r>
          </a:p>
          <a:p>
            <a:pPr marL="0" indent="0">
              <a:buNone/>
            </a:pPr>
            <a:r>
              <a:rPr lang="pt-BR" dirty="0" smtClean="0"/>
              <a:t>- Co-planejamento e coensino.</a:t>
            </a:r>
          </a:p>
          <a:p>
            <a:pPr>
              <a:buFontTx/>
              <a:buChar char="-"/>
            </a:pPr>
            <a:r>
              <a:rPr lang="pt-BR" dirty="0" smtClean="0"/>
              <a:t>No Brasil </a:t>
            </a:r>
            <a:r>
              <a:rPr lang="pt-BR" dirty="0" err="1" smtClean="0"/>
              <a:t>UFScar</a:t>
            </a:r>
            <a:r>
              <a:rPr lang="pt-BR" dirty="0" smtClean="0"/>
              <a:t>, UFSC (década de 90).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990600" y="31448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Primeiras compreensões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990600" y="4218970"/>
            <a:ext cx="10515600" cy="18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Colaboração </a:t>
            </a:r>
            <a:r>
              <a:rPr lang="pt-BR" i="1" dirty="0" smtClean="0"/>
              <a:t>vs</a:t>
            </a:r>
            <a:r>
              <a:rPr lang="pt-BR" dirty="0" smtClean="0"/>
              <a:t> Cooperação (IBIAPINA - UFPI);</a:t>
            </a:r>
          </a:p>
          <a:p>
            <a:r>
              <a:rPr lang="pt-BR" dirty="0" smtClean="0"/>
              <a:t>E.C é uma estratégia didática inclusiva;</a:t>
            </a:r>
          </a:p>
          <a:p>
            <a:r>
              <a:rPr lang="pt-BR" dirty="0" smtClean="0"/>
              <a:t>E.C possui professores com habilidades  distintas com proposito em comum.(CAPELLLINI et </a:t>
            </a:r>
            <a:r>
              <a:rPr lang="pt-BR" dirty="0" err="1" smtClean="0"/>
              <a:t>all</a:t>
            </a:r>
            <a:r>
              <a:rPr lang="pt-BR" dirty="0" smtClean="0"/>
              <a:t>, 2012).</a:t>
            </a:r>
          </a:p>
        </p:txBody>
      </p:sp>
    </p:spTree>
    <p:extLst>
      <p:ext uri="{BB962C8B-B14F-4D97-AF65-F5344CB8AC3E}">
        <p14:creationId xmlns:p14="http://schemas.microsoft.com/office/powerpoint/2010/main" val="37436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474" y="365125"/>
            <a:ext cx="10515600" cy="1325563"/>
          </a:xfrm>
        </p:spPr>
        <p:txBody>
          <a:bodyPr/>
          <a:lstStyle/>
          <a:p>
            <a:r>
              <a:rPr lang="pt-BR" dirty="0" smtClean="0"/>
              <a:t>Equipe colaborativas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13496"/>
            <a:ext cx="10515600" cy="2179709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Encontra-se na sua capacidade de fundir habilidades únicas de educadores talentosos para promover sentimentos de interdependência positiva, desenvolver habilidades criativas de resolução de problemas , promover apoio mútuo e compartilhar responsabilidades (MENDES, 208, p. 133).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3074" name="Picture 2" descr="C:\Users\DD\Desktop\De Paula\download.jf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348" y="3535689"/>
            <a:ext cx="3464417" cy="230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DD\Desktop\De Paula\downloa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9" y="3522505"/>
            <a:ext cx="5547511" cy="304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3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474" y="365125"/>
            <a:ext cx="10515600" cy="1325563"/>
          </a:xfrm>
        </p:spPr>
        <p:txBody>
          <a:bodyPr/>
          <a:lstStyle/>
          <a:p>
            <a:r>
              <a:rPr lang="pt-BR" dirty="0" smtClean="0"/>
              <a:t>Equipe colaborativas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75763" y="1519707"/>
            <a:ext cx="11044713" cy="477806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200" dirty="0"/>
              <a:t>Mendes, </a:t>
            </a:r>
            <a:r>
              <a:rPr lang="pt-BR" sz="3200" dirty="0" err="1"/>
              <a:t>Vilaronga</a:t>
            </a:r>
            <a:r>
              <a:rPr lang="pt-BR" sz="3200" dirty="0"/>
              <a:t> e </a:t>
            </a:r>
            <a:r>
              <a:rPr lang="pt-BR" sz="3200" dirty="0" err="1"/>
              <a:t>Zerbato</a:t>
            </a:r>
            <a:r>
              <a:rPr lang="pt-BR" sz="3200" dirty="0"/>
              <a:t> (2014) descrevem três diferentes estágios pelos quais os profissionais da educação regular e especial transitarão para então alcançar a parceria colaborativa de fato. São eles: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1- Estágio </a:t>
            </a:r>
            <a:r>
              <a:rPr lang="pt-BR" sz="3200" dirty="0"/>
              <a:t>inicial, neste os professores comunicam-se superficialmente;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2 - Estágio </a:t>
            </a:r>
            <a:r>
              <a:rPr lang="pt-BR" sz="3200" dirty="0"/>
              <a:t>de comprometimento: a comunicação entre os profissionais ocorre com mais frequência e o nível de confiança entre eles aumenta;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3 - Estágio </a:t>
            </a:r>
            <a:r>
              <a:rPr lang="pt-BR" sz="3200" dirty="0"/>
              <a:t>colaborativo: a comunicação e interação ocorre de fato e os profissionais trabalham em conjunto.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10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b="1" dirty="0" smtClean="0"/>
              <a:t>Questões práticas</a:t>
            </a:r>
            <a:endParaRPr lang="pt-BR" b="1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pt-BR" b="1" dirty="0" smtClean="0"/>
              <a:t>Alguns casos (desafios e sucessos)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1818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80E7D1F0-2AA5-4A0E-A699-D0446BBA0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22"/>
            <a:ext cx="12192000" cy="68654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A professora de educação especial Cecília tem 28 anos, é formada em Pedagogia pela Universidade Estadual Paulista (Unesp) – Araraquara (2005), tendo uma formação específica na área de educação especial. Possui especialização em “Educação Infantil e a Escola de Nove Anos” (2009) e, entre os diversos cursos de formação continuada realizados nos últimos cinco anos, destaca: “Curso de Extensão </a:t>
            </a:r>
            <a:r>
              <a:rPr lang="pt-BR" dirty="0" err="1"/>
              <a:t>Aciepe</a:t>
            </a:r>
            <a:r>
              <a:rPr lang="pt-BR" dirty="0"/>
              <a:t> – Brinquedoteca para Todos” (60 horas); “Curso de Extensão </a:t>
            </a:r>
            <a:r>
              <a:rPr lang="pt-BR" dirty="0" err="1"/>
              <a:t>Aciepe</a:t>
            </a:r>
            <a:r>
              <a:rPr lang="pt-BR" dirty="0"/>
              <a:t> – Educação Especial” (60 horas); “Curso Básico de Libras” (30 horas); “Curso de Atualização Letra e Vida” (180 horas); “Curso de Introdução à Libras” (30 horas). </a:t>
            </a:r>
            <a:endParaRPr lang="pt-BR" dirty="0" smtClean="0"/>
          </a:p>
          <a:p>
            <a:pPr algn="just"/>
            <a:r>
              <a:rPr lang="pt-BR" dirty="0" smtClean="0"/>
              <a:t>Atuou </a:t>
            </a:r>
            <a:r>
              <a:rPr lang="pt-BR" dirty="0"/>
              <a:t>como professora do ensino fundamental por cinco anos. Trabalhava especificamente na rede regular de ensino de São Carlos-SP como professora de ensino colaborativo, contratada em caráter temporário há cinco meses, quando iniciou o curso. Em seu cargo atual, prioriza “adaptação curricular nas diferentes disciplinas; Interação aluno – aluno/ aluno – professor; Alfabetização/Conceitos básicos de matemática e Atividades de estimulação oral, auditiva e visual”. Iniciou o curso de formação proposto com a seguinte expectativa: “Como o trabalho do ensino colaborativo é novo e se está iniciando sua implementação, é de extrema importância o estudo de teorias que envolvam esse tema para adquirirmos conhecimentos para colocarmos em prática.” (Cecília, questões iniciais, agosto de 2011). </a:t>
            </a:r>
          </a:p>
        </p:txBody>
      </p:sp>
    </p:spTree>
    <p:extLst>
      <p:ext uri="{BB962C8B-B14F-4D97-AF65-F5344CB8AC3E}">
        <p14:creationId xmlns:p14="http://schemas.microsoft.com/office/powerpoint/2010/main" val="256043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1462</Words>
  <Application>Microsoft Office PowerPoint</Application>
  <PresentationFormat>Personalizar</PresentationFormat>
  <Paragraphs>70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 perspectiva colaborativa e as nova práticas de inclusão.</vt:lpstr>
      <vt:lpstr>1- Ensino colaborativo e a inclusão.</vt:lpstr>
      <vt:lpstr>INTRODUÇÃO.</vt:lpstr>
      <vt:lpstr>Pressupostos.</vt:lpstr>
      <vt:lpstr>Origens</vt:lpstr>
      <vt:lpstr>Equipe colaborativas</vt:lpstr>
      <vt:lpstr>Equipe colaborativas</vt:lpstr>
      <vt:lpstr>Questões práticas</vt:lpstr>
      <vt:lpstr>Caso 1</vt:lpstr>
      <vt:lpstr>Apresentação do PowerPoint</vt:lpstr>
      <vt:lpstr>Apresentação do PowerPoint</vt:lpstr>
      <vt:lpstr>Depois da formação...</vt:lpstr>
      <vt:lpstr>Apresentação do PowerPoint</vt:lpstr>
      <vt:lpstr>Requer...</vt:lpstr>
      <vt:lpstr>Referências</vt:lpstr>
      <vt:lpstr>Obrigadoooooooo!!!!!!!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Ramon</dc:creator>
  <cp:lastModifiedBy>Jhon</cp:lastModifiedBy>
  <cp:revision>17</cp:revision>
  <dcterms:created xsi:type="dcterms:W3CDTF">2019-09-26T13:23:56Z</dcterms:created>
  <dcterms:modified xsi:type="dcterms:W3CDTF">2019-11-27T16:05:52Z</dcterms:modified>
</cp:coreProperties>
</file>