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56" r:id="rId2"/>
    <p:sldId id="271" r:id="rId3"/>
    <p:sldId id="272" r:id="rId4"/>
    <p:sldId id="257" r:id="rId5"/>
    <p:sldId id="259" r:id="rId6"/>
    <p:sldId id="260" r:id="rId7"/>
    <p:sldId id="261" r:id="rId8"/>
    <p:sldId id="268" r:id="rId9"/>
    <p:sldId id="262" r:id="rId10"/>
    <p:sldId id="265" r:id="rId11"/>
    <p:sldId id="290" r:id="rId12"/>
    <p:sldId id="263" r:id="rId13"/>
    <p:sldId id="289" r:id="rId14"/>
    <p:sldId id="291" r:id="rId15"/>
    <p:sldId id="266" r:id="rId16"/>
    <p:sldId id="273" r:id="rId17"/>
    <p:sldId id="274" r:id="rId18"/>
    <p:sldId id="292" r:id="rId19"/>
    <p:sldId id="297" r:id="rId20"/>
    <p:sldId id="299" r:id="rId21"/>
    <p:sldId id="298" r:id="rId22"/>
    <p:sldId id="278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95" r:id="rId31"/>
    <p:sldId id="296" r:id="rId32"/>
    <p:sldId id="29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50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91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0202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716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1944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32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96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54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69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566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227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762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911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660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313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54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5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rezi.com/xnbbm6n-qo31/pedagogia-surd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8" y="1752600"/>
            <a:ext cx="7904064" cy="2608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tângulo 5"/>
          <p:cNvSpPr/>
          <p:nvPr/>
        </p:nvSpPr>
        <p:spPr>
          <a:xfrm>
            <a:off x="2908300" y="47187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/>
              <a:t>Prof. </a:t>
            </a:r>
            <a:r>
              <a:rPr lang="pt-BR" b="1" dirty="0" err="1"/>
              <a:t>Ms</a:t>
            </a:r>
            <a:r>
              <a:rPr lang="pt-BR" b="1" dirty="0"/>
              <a:t>. João Batista Neves Ferreira </a:t>
            </a:r>
          </a:p>
          <a:p>
            <a:pPr algn="ctr"/>
            <a:r>
              <a:rPr lang="pt-BR" b="1" dirty="0" smtClean="0"/>
              <a:t>j</a:t>
            </a:r>
            <a:r>
              <a:rPr lang="pt-BR" b="1" smtClean="0"/>
              <a:t>oaob.libras@ufersa.edu.br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76793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Grp="1" noChangeArrowheads="1"/>
          </p:cNvSpPr>
          <p:nvPr>
            <p:ph type="title"/>
          </p:nvPr>
        </p:nvSpPr>
        <p:spPr>
          <a:xfrm>
            <a:off x="1714500" y="4813301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/>
              <a:t>2004</a:t>
            </a:r>
            <a:r>
              <a:rPr lang="pt-BR" sz="3200" dirty="0" smtClean="0"/>
              <a:t> </a:t>
            </a:r>
            <a:r>
              <a:rPr lang="pt-BR" sz="3200" dirty="0"/>
              <a:t>– comecei a trabalhar na Escola CEPES educação surdos, </a:t>
            </a:r>
            <a:r>
              <a:rPr lang="pt-BR" sz="3200" dirty="0" smtClean="0"/>
              <a:t>como instrutor de Libras </a:t>
            </a:r>
            <a:endParaRPr lang="pt-BR" sz="2400" dirty="0"/>
          </a:p>
        </p:txBody>
      </p:sp>
      <p:pic>
        <p:nvPicPr>
          <p:cNvPr id="18435" name="Picture 3" descr="Scan0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401638"/>
            <a:ext cx="6477544" cy="427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01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Grp="1" noChangeArrowheads="1"/>
          </p:cNvSpPr>
          <p:nvPr>
            <p:ph type="title"/>
          </p:nvPr>
        </p:nvSpPr>
        <p:spPr>
          <a:xfrm>
            <a:off x="450496" y="4366976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/>
              <a:t>2008 –  </a:t>
            </a:r>
            <a:r>
              <a:rPr lang="pt-BR" sz="3200" dirty="0"/>
              <a:t>Passei o vestibular Letras/Libras no </a:t>
            </a:r>
            <a:r>
              <a:rPr lang="pt-BR" sz="3200" dirty="0" smtClean="0"/>
              <a:t>polo </a:t>
            </a:r>
            <a:r>
              <a:rPr lang="pt-BR" sz="3200" dirty="0"/>
              <a:t>de IFRN e turma alunos surdos</a:t>
            </a:r>
            <a:r>
              <a:rPr lang="pt-BR" sz="2400" dirty="0"/>
              <a:t> </a:t>
            </a:r>
            <a:r>
              <a:rPr lang="pt-BR" sz="3200" dirty="0"/>
              <a:t>e até o momento.</a:t>
            </a:r>
          </a:p>
        </p:txBody>
      </p:sp>
      <p:pic>
        <p:nvPicPr>
          <p:cNvPr id="21507" name="Picture 3" descr="moto_01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4" y="451320"/>
            <a:ext cx="2315695" cy="30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Arnor estudante nat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1" y="414219"/>
            <a:ext cx="4716463" cy="353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/>
          <p:cNvSpPr txBox="1">
            <a:spLocks noChangeArrowheads="1"/>
          </p:cNvSpPr>
          <p:nvPr/>
        </p:nvSpPr>
        <p:spPr>
          <a:xfrm>
            <a:off x="5676900" y="5687776"/>
            <a:ext cx="2951164" cy="828440"/>
          </a:xfrm>
          <a:prstGeom prst="rect">
            <a:avLst/>
          </a:prstGeom>
        </p:spPr>
        <p:txBody>
          <a:bodyPr vert="horz" rtlCol="0" anchor="ctr">
            <a:normAutofit fontScale="8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pt-BR" sz="3200" dirty="0">
                <a:latin typeface="Courier New" pitchFamily="49" charset="0"/>
              </a:rPr>
              <a:t>    Turma de alunos surdos </a:t>
            </a:r>
          </a:p>
        </p:txBody>
      </p:sp>
    </p:spTree>
    <p:extLst>
      <p:ext uri="{BB962C8B-B14F-4D97-AF65-F5344CB8AC3E}">
        <p14:creationId xmlns:p14="http://schemas.microsoft.com/office/powerpoint/2010/main" val="154888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3234" y="492760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Ano 2014 – A UFERSA- Caraúbas recebeu os primeiros docentes de Libras do Curso de Letras Libras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6" y="711200"/>
            <a:ext cx="4216400" cy="31623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711200"/>
            <a:ext cx="4175134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3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-26" r="-11" b="-26"/>
          <a:stretch>
            <a:fillRect/>
          </a:stretch>
        </p:blipFill>
        <p:spPr bwMode="auto">
          <a:xfrm>
            <a:off x="3961656" y="59978"/>
            <a:ext cx="233838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ângulo 1"/>
          <p:cNvSpPr/>
          <p:nvPr/>
        </p:nvSpPr>
        <p:spPr>
          <a:xfrm>
            <a:off x="1369368" y="984920"/>
            <a:ext cx="7038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UNIVERSIDADE DO ESTADO DO RIO GRANDE DO NORTE </a:t>
            </a:r>
            <a:br>
              <a:rPr lang="pt-BR" sz="1200" dirty="0"/>
            </a:br>
            <a:r>
              <a:rPr lang="pt-BR" sz="1200" dirty="0"/>
              <a:t>UNIVERSIDADE FEDERAL RURAL DO SEMI-ÁRIDO</a:t>
            </a:r>
            <a:br>
              <a:rPr lang="pt-BR" sz="1200" dirty="0"/>
            </a:br>
            <a:r>
              <a:rPr lang="pt-BR" sz="1200" dirty="0"/>
              <a:t>INSTITUTO FEDERAL DE EDUCAÇÃO, CIÊNCIA E TECNOLOGIA DO RIO GRANDE DO NORTE</a:t>
            </a:r>
            <a:br>
              <a:rPr lang="pt-BR" sz="1200" dirty="0"/>
            </a:br>
            <a:r>
              <a:rPr lang="pt-BR" sz="1200" dirty="0"/>
              <a:t>PROGRAMA DE PÓS-GRADUAÇÃO EM ENSINO – POSENSINO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962" y="1119187"/>
            <a:ext cx="593407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6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Quais  </a:t>
            </a:r>
            <a:r>
              <a:rPr lang="pt-BR" dirty="0"/>
              <a:t>as metodologias utilizadas pelos professores  para ensinar no mestrado</a:t>
            </a:r>
            <a:r>
              <a:rPr lang="pt-BR" dirty="0" smtClean="0"/>
              <a:t>?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O </a:t>
            </a:r>
            <a:r>
              <a:rPr lang="pt-BR" dirty="0"/>
              <a:t>que acontece dentro da sala de aula com os colegas</a:t>
            </a:r>
            <a:r>
              <a:rPr lang="pt-BR" dirty="0" smtClean="0"/>
              <a:t>?</a:t>
            </a:r>
          </a:p>
          <a:p>
            <a:endParaRPr lang="pt-BR" dirty="0"/>
          </a:p>
          <a:p>
            <a:r>
              <a:rPr lang="pt-BR" dirty="0" smtClean="0"/>
              <a:t>O mestrado </a:t>
            </a:r>
            <a:r>
              <a:rPr lang="pt-BR" dirty="0"/>
              <a:t>ajudou me a desenvolver mas  tem seus pontos positivos e </a:t>
            </a:r>
            <a:r>
              <a:rPr lang="pt-BR" dirty="0" smtClean="0"/>
              <a:t>negativos?</a:t>
            </a:r>
          </a:p>
          <a:p>
            <a:endParaRPr lang="pt-BR" dirty="0"/>
          </a:p>
          <a:p>
            <a:r>
              <a:rPr lang="pt-BR" dirty="0" smtClean="0"/>
              <a:t>O que </a:t>
            </a:r>
            <a:r>
              <a:rPr lang="pt-BR" dirty="0"/>
              <a:t>eu idealizo para o  futuro pós  mestrado quase  concluindo?</a:t>
            </a:r>
          </a:p>
        </p:txBody>
      </p:sp>
    </p:spTree>
    <p:extLst>
      <p:ext uri="{BB962C8B-B14F-4D97-AF65-F5344CB8AC3E}">
        <p14:creationId xmlns:p14="http://schemas.microsoft.com/office/powerpoint/2010/main" val="319624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:\Users\55838\Downloads\WhatsApp Image 2019-11-26 at 14.11.31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" y="317500"/>
            <a:ext cx="3919220" cy="541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863600"/>
            <a:ext cx="5022144" cy="30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4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liceu.com.br/wp-content/uploads/2015/10/importan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1974850"/>
            <a:ext cx="4443413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692150"/>
            <a:ext cx="14732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criarsitesalvador.com.br/admin/midias/artigos/marketing-de-bus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4437063"/>
            <a:ext cx="237490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ta em curva para baixo 4"/>
          <p:cNvSpPr/>
          <p:nvPr/>
        </p:nvSpPr>
        <p:spPr>
          <a:xfrm rot="1812262">
            <a:off x="3505200" y="1974850"/>
            <a:ext cx="1439863" cy="758825"/>
          </a:xfrm>
          <a:prstGeom prst="curvedDown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8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aixaDeTexto 1"/>
          <p:cNvSpPr txBox="1">
            <a:spLocks noChangeArrowheads="1"/>
          </p:cNvSpPr>
          <p:nvPr/>
        </p:nvSpPr>
        <p:spPr bwMode="auto">
          <a:xfrm>
            <a:off x="542925" y="640913"/>
            <a:ext cx="8642350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2800" b="1" dirty="0" smtClean="0"/>
          </a:p>
          <a:p>
            <a:pPr algn="ctr" eaLnBrk="1" hangingPunct="1"/>
            <a:r>
              <a:rPr lang="pt-BR" altLang="pt-BR" sz="2800" b="1" dirty="0" smtClean="0"/>
              <a:t> </a:t>
            </a:r>
            <a:endParaRPr lang="pt-BR" altLang="pt-BR" sz="2800" b="1" dirty="0"/>
          </a:p>
          <a:p>
            <a:pPr eaLnBrk="1" hangingPunct="1"/>
            <a:endParaRPr lang="pt-BR" altLang="pt-BR" dirty="0" smtClean="0"/>
          </a:p>
          <a:p>
            <a:pPr marL="342900" indent="-342900" algn="just" eaLnBrk="1" hangingPunct="1">
              <a:buFont typeface="Wingdings" panose="05000000000000000000" pitchFamily="2" charset="2"/>
              <a:buChar char="§"/>
            </a:pPr>
            <a:r>
              <a:rPr lang="pt-BR" altLang="pt-BR" sz="2000" dirty="0"/>
              <a:t>R</a:t>
            </a:r>
            <a:r>
              <a:rPr lang="pt-BR" altLang="pt-BR" sz="2000" dirty="0" smtClean="0"/>
              <a:t>elação </a:t>
            </a:r>
            <a:r>
              <a:rPr lang="pt-BR" altLang="pt-BR" sz="2000" dirty="0"/>
              <a:t>com surdo</a:t>
            </a:r>
            <a:r>
              <a:rPr lang="pt-BR" altLang="pt-BR" sz="2000" dirty="0" smtClean="0"/>
              <a:t>;</a:t>
            </a:r>
          </a:p>
          <a:p>
            <a:pPr algn="just" eaLnBrk="1" hangingPunct="1"/>
            <a:endParaRPr lang="pt-BR" altLang="pt-BR" sz="2000" dirty="0" smtClean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altLang="pt-BR" sz="2000" dirty="0"/>
              <a:t>I</a:t>
            </a:r>
            <a:r>
              <a:rPr lang="pt-BR" altLang="pt-BR" sz="2000" dirty="0" smtClean="0"/>
              <a:t>nformações</a:t>
            </a:r>
            <a:r>
              <a:rPr lang="pt-BR" altLang="pt-BR" sz="2000" dirty="0"/>
              <a:t>, adaptações de materiais, </a:t>
            </a:r>
            <a:r>
              <a:rPr lang="pt-BR" altLang="pt-BR" sz="2000" dirty="0" smtClean="0"/>
              <a:t>slides, imagens, </a:t>
            </a:r>
            <a:r>
              <a:rPr lang="pt-BR" altLang="pt-BR" sz="2000" dirty="0"/>
              <a:t>resumo de conteúdos adaptados, é importante que explicação do  professor  seja simultaneamente interpretada pelo intérprete.</a:t>
            </a:r>
            <a:endParaRPr lang="pt-BR" altLang="pt-BR" sz="2000" dirty="0" smtClean="0"/>
          </a:p>
          <a:p>
            <a:pPr marL="342900" indent="-342900" algn="just" eaLnBrk="1" hangingPunct="1">
              <a:buFont typeface="Wingdings" panose="05000000000000000000" pitchFamily="2" charset="2"/>
              <a:buChar char="§"/>
            </a:pPr>
            <a:endParaRPr lang="pt-BR" altLang="pt-BR" sz="2000" dirty="0" smtClean="0"/>
          </a:p>
          <a:p>
            <a:pPr marL="342900" indent="-342900" algn="just" eaLnBrk="1" hangingPunct="1">
              <a:buFont typeface="Wingdings" panose="05000000000000000000" pitchFamily="2" charset="2"/>
              <a:buChar char="§"/>
            </a:pPr>
            <a:r>
              <a:rPr lang="pt-BR" altLang="pt-BR" sz="2000" dirty="0" smtClean="0"/>
              <a:t>Pesquisar;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§"/>
            </a:pPr>
            <a:endParaRPr lang="pt-BR" altLang="pt-BR" sz="2000" dirty="0" smtClean="0"/>
          </a:p>
          <a:p>
            <a:pPr marL="342900" indent="-342900" algn="just" eaLnBrk="1" hangingPunct="1">
              <a:buFont typeface="Wingdings" panose="05000000000000000000" pitchFamily="2" charset="2"/>
              <a:buChar char="§"/>
            </a:pPr>
            <a:r>
              <a:rPr lang="pt-BR" altLang="pt-BR" sz="2000" dirty="0" smtClean="0"/>
              <a:t>Participar </a:t>
            </a:r>
            <a:r>
              <a:rPr lang="pt-BR" altLang="pt-BR" sz="2000" dirty="0"/>
              <a:t>de Associação de Surdo; </a:t>
            </a:r>
            <a:endParaRPr lang="pt-BR" altLang="pt-BR" sz="2000" dirty="0" smtClean="0"/>
          </a:p>
          <a:p>
            <a:pPr marL="342900" indent="-342900" algn="just" eaLnBrk="1" hangingPunct="1">
              <a:buFont typeface="Wingdings" panose="05000000000000000000" pitchFamily="2" charset="2"/>
              <a:buChar char="§"/>
            </a:pPr>
            <a:endParaRPr lang="pt-BR" altLang="pt-BR" sz="2000" dirty="0" smtClean="0"/>
          </a:p>
          <a:p>
            <a:pPr marL="342900" indent="-342900" algn="just" eaLnBrk="1" hangingPunct="1">
              <a:buFont typeface="Wingdings" panose="05000000000000000000" pitchFamily="2" charset="2"/>
              <a:buChar char="§"/>
            </a:pPr>
            <a:r>
              <a:rPr lang="pt-BR" altLang="pt-BR" sz="2000" dirty="0" smtClean="0"/>
              <a:t>Frequentar congresso sobre educação de surdo e Linguística da Libras.</a:t>
            </a:r>
          </a:p>
          <a:p>
            <a:pPr eaLnBrk="1" hangingPunct="1"/>
            <a:endParaRPr lang="pt-BR" altLang="pt-BR" sz="3200" dirty="0"/>
          </a:p>
          <a:p>
            <a:pPr eaLnBrk="1" hangingPunct="1"/>
            <a:endParaRPr lang="pt-BR" altLang="pt-BR" sz="3200" dirty="0"/>
          </a:p>
          <a:p>
            <a:pPr eaLnBrk="1" hangingPunct="1"/>
            <a:endParaRPr lang="pt-BR" altLang="pt-BR" dirty="0"/>
          </a:p>
          <a:p>
            <a:pPr eaLnBrk="1" hangingPunct="1"/>
            <a:endParaRPr lang="pt-BR" altLang="pt-BR" dirty="0"/>
          </a:p>
        </p:txBody>
      </p:sp>
      <p:pic>
        <p:nvPicPr>
          <p:cNvPr id="30723" name="Picture 2" descr="http://www.liceu.com.br/wp-content/uploads/2015/10/importan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0"/>
            <a:ext cx="3454400" cy="24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00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aixaDeTexto 1"/>
          <p:cNvSpPr txBox="1">
            <a:spLocks noChangeArrowheads="1"/>
          </p:cNvSpPr>
          <p:nvPr/>
        </p:nvSpPr>
        <p:spPr bwMode="auto">
          <a:xfrm>
            <a:off x="365125" y="996950"/>
            <a:ext cx="864235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2800" b="1" dirty="0" smtClean="0"/>
          </a:p>
          <a:p>
            <a:pPr algn="ctr" eaLnBrk="1" hangingPunct="1"/>
            <a:r>
              <a:rPr lang="pt-BR" altLang="pt-BR" sz="2800" b="1" dirty="0" smtClean="0"/>
              <a:t> </a:t>
            </a:r>
            <a:endParaRPr lang="pt-BR" altLang="pt-BR" sz="2800" b="1" dirty="0"/>
          </a:p>
          <a:p>
            <a:pPr eaLnBrk="1" hangingPunct="1"/>
            <a:endParaRPr lang="pt-BR" altLang="pt-BR" dirty="0"/>
          </a:p>
          <a:p>
            <a:pPr eaLnBrk="1" hangingPunct="1"/>
            <a:r>
              <a:rPr lang="pt-BR" altLang="pt-BR" sz="2000" dirty="0" smtClean="0"/>
              <a:t>5 dicas</a:t>
            </a:r>
          </a:p>
          <a:p>
            <a:pPr eaLnBrk="1" hangingPunct="1"/>
            <a:r>
              <a:rPr lang="pt-BR" altLang="pt-BR" sz="20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altLang="pt-BR" sz="2000" dirty="0" smtClean="0"/>
              <a:t>Estratégias de ensino para alunos surdos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altLang="pt-BR" sz="2000" dirty="0" smtClean="0"/>
              <a:t>Atividades </a:t>
            </a:r>
            <a:r>
              <a:rPr lang="pt-BR" altLang="pt-BR" sz="2000" dirty="0"/>
              <a:t>e </a:t>
            </a:r>
            <a:r>
              <a:rPr lang="pt-BR" altLang="pt-BR" sz="2000" dirty="0" smtClean="0"/>
              <a:t>trabalho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pt-BR" altLang="pt-BR" sz="2000" dirty="0" smtClean="0"/>
              <a:t>Material de Libras 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pt-BR" altLang="pt-BR" sz="2000" dirty="0" smtClean="0"/>
              <a:t>Mímica + Classificador 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pt-BR" altLang="pt-BR" sz="2000" dirty="0" smtClean="0"/>
              <a:t>Uma palavra + imagem </a:t>
            </a:r>
          </a:p>
          <a:p>
            <a:pPr eaLnBrk="1" hangingPunct="1"/>
            <a:r>
              <a:rPr lang="pt-BR" altLang="pt-BR" sz="2000" dirty="0" smtClean="0"/>
              <a:t>.</a:t>
            </a:r>
            <a:endParaRPr lang="pt-BR" altLang="pt-BR" sz="2000" dirty="0"/>
          </a:p>
          <a:p>
            <a:pPr eaLnBrk="1" hangingPunct="1"/>
            <a:endParaRPr lang="pt-BR" altLang="pt-BR" dirty="0"/>
          </a:p>
          <a:p>
            <a:pPr eaLnBrk="1" hangingPunct="1"/>
            <a:endParaRPr lang="pt-BR" altLang="pt-BR" dirty="0"/>
          </a:p>
        </p:txBody>
      </p:sp>
      <p:pic>
        <p:nvPicPr>
          <p:cNvPr id="30723" name="Picture 2" descr="http://www.liceu.com.br/wp-content/uploads/2015/10/importan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0"/>
            <a:ext cx="3822700" cy="273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0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365124" y="578291"/>
            <a:ext cx="9070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 dirty="0">
                <a:solidFill>
                  <a:schemeClr val="accent1"/>
                </a:solidFill>
                <a:latin typeface="+mj-lt"/>
              </a:rPr>
              <a:t>As pessoas começam a entender que a Libras é a L1 dos surdos é visual-especial </a:t>
            </a:r>
          </a:p>
        </p:txBody>
      </p:sp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2335436" y="6062986"/>
            <a:ext cx="44156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dirty="0">
                <a:latin typeface="Arial" pitchFamily="34" charset="0"/>
              </a:rPr>
              <a:t>Fonte: VIA INTERNET (DESCONHECIMENTO)</a:t>
            </a:r>
          </a:p>
        </p:txBody>
      </p:sp>
      <p:pic>
        <p:nvPicPr>
          <p:cNvPr id="9" name="Picture 1" descr="10626488_447826808690078_7609457409736394827_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59" y="1765775"/>
            <a:ext cx="3117451" cy="23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10649495_447826635356762_1592000406887424240_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79" y="1579805"/>
            <a:ext cx="3615100" cy="25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esultado de imagem para mapa da parai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13" y="4233709"/>
            <a:ext cx="1843851" cy="180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4"/>
          <p:cNvSpPr txBox="1">
            <a:spLocks noChangeArrowheads="1"/>
          </p:cNvSpPr>
          <p:nvPr/>
        </p:nvSpPr>
        <p:spPr bwMode="auto">
          <a:xfrm>
            <a:off x="1237813" y="4178450"/>
            <a:ext cx="24451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None/>
            </a:pPr>
            <a:r>
              <a:rPr lang="pt-BR" altLang="pt-BR" sz="1400" dirty="0">
                <a:latin typeface="Arial" pitchFamily="34" charset="0"/>
              </a:rPr>
              <a:t>Fonte: </a:t>
            </a:r>
            <a:r>
              <a:rPr lang="pt-BR" sz="1400" dirty="0"/>
              <a:t>Elaboração própria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dirty="0">
                <a:latin typeface="Arial" pitchFamily="34" charset="0"/>
              </a:rPr>
              <a:t> </a:t>
            </a:r>
          </a:p>
        </p:txBody>
      </p:sp>
      <p:sp>
        <p:nvSpPr>
          <p:cNvPr id="14" name="CaixaDeTexto 4"/>
          <p:cNvSpPr txBox="1">
            <a:spLocks noChangeArrowheads="1"/>
          </p:cNvSpPr>
          <p:nvPr/>
        </p:nvSpPr>
        <p:spPr bwMode="auto">
          <a:xfrm>
            <a:off x="6000069" y="4234369"/>
            <a:ext cx="24451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None/>
            </a:pPr>
            <a:r>
              <a:rPr lang="pt-BR" altLang="pt-BR" sz="1400" dirty="0">
                <a:latin typeface="Arial" pitchFamily="34" charset="0"/>
              </a:rPr>
              <a:t>Fonte: </a:t>
            </a:r>
            <a:r>
              <a:rPr lang="pt-BR" sz="1400" dirty="0"/>
              <a:t>Elaboração própria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dirty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010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Posição de Conteúdo 2"/>
          <p:cNvSpPr>
            <a:spLocks noGrp="1"/>
          </p:cNvSpPr>
          <p:nvPr>
            <p:ph sz="quarter" idx="1"/>
          </p:nvPr>
        </p:nvSpPr>
        <p:spPr>
          <a:xfrm>
            <a:off x="817563" y="1600200"/>
            <a:ext cx="10871200" cy="4495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pt-BR" dirty="0" smtClean="0"/>
              <a:t>A sua trajetória escolar, com vistas que esta pesquisa possa possibilitar uma discussão sobre as divergências e pensamentos que ainda estão postas em relação ao processo educacional.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pt-BR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pt-BR" dirty="0" smtClean="0"/>
              <a:t>Diante </a:t>
            </a:r>
            <a:r>
              <a:rPr lang="pt-BR" dirty="0"/>
              <a:t>desse contexto, </a:t>
            </a:r>
            <a:r>
              <a:rPr lang="pt-BR" dirty="0" err="1"/>
              <a:t>Skliar</a:t>
            </a:r>
            <a:r>
              <a:rPr lang="pt-BR" dirty="0"/>
              <a:t> aponta:</a:t>
            </a:r>
            <a:endParaRPr lang="pt-BR" dirty="0" smtClean="0"/>
          </a:p>
        </p:txBody>
      </p:sp>
      <p:sp>
        <p:nvSpPr>
          <p:cNvPr id="19459" name="Rectângulo 3"/>
          <p:cNvSpPr>
            <a:spLocks noChangeArrowheads="1"/>
          </p:cNvSpPr>
          <p:nvPr/>
        </p:nvSpPr>
        <p:spPr bwMode="auto">
          <a:xfrm>
            <a:off x="4462463" y="3168650"/>
            <a:ext cx="6096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pt-BR" dirty="0" smtClean="0"/>
              <a:t>Foram mais de cem anos de práticas de tentativa de correção, normalização e de violência institucional, […] pois as instituições requeriam uma capacidade para controlar, separar e negar a existência da comunidade surda, da língua de sinais, das identidades surdas e das experiências visuais, que determinam o conjunto de diferenças dos surdos em relação a qualquer outro grupo de sujeitos. (2016, p.7)</a:t>
            </a:r>
            <a:endParaRPr lang="pt-BR" dirty="0"/>
          </a:p>
        </p:txBody>
      </p:sp>
      <p:sp>
        <p:nvSpPr>
          <p:cNvPr id="19460" name="Rectângulo 5"/>
          <p:cNvSpPr>
            <a:spLocks noChangeArrowheads="1"/>
          </p:cNvSpPr>
          <p:nvPr/>
        </p:nvSpPr>
        <p:spPr bwMode="auto">
          <a:xfrm>
            <a:off x="4462463" y="5678488"/>
            <a:ext cx="609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dirty="0"/>
              <a:t>Estão mudando são as concepções sobre o sujeito surdo, as descrições em torno da sua língua, as definições sobre as políticas educacionais [...] (2016, p. 7) </a:t>
            </a:r>
          </a:p>
        </p:txBody>
      </p:sp>
      <p:pic>
        <p:nvPicPr>
          <p:cNvPr id="19461" name="Picture 2" descr="Resultado de imagem para Skli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3481388"/>
            <a:ext cx="278923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86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1875239" y="1524422"/>
            <a:ext cx="61928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dirty="0"/>
              <a:t>Conhecimento o prévio do aluno</a:t>
            </a:r>
          </a:p>
        </p:txBody>
      </p:sp>
      <p:pic>
        <p:nvPicPr>
          <p:cNvPr id="12" name="Picture 2" descr="F:\ANA PAULA\FOTO SALA AEE ANA PAULA\IMG-20140826-WA0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219" y="2100860"/>
            <a:ext cx="4589462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4"/>
          <p:cNvSpPr txBox="1">
            <a:spLocks noChangeArrowheads="1"/>
          </p:cNvSpPr>
          <p:nvPr/>
        </p:nvSpPr>
        <p:spPr bwMode="auto">
          <a:xfrm>
            <a:off x="4151784" y="5505123"/>
            <a:ext cx="24451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None/>
            </a:pPr>
            <a:r>
              <a:rPr lang="pt-BR" altLang="pt-BR" sz="1400" dirty="0">
                <a:latin typeface="Arial" pitchFamily="34" charset="0"/>
              </a:rPr>
              <a:t>Fonte: </a:t>
            </a:r>
            <a:r>
              <a:rPr lang="pt-BR" sz="1400" dirty="0"/>
              <a:t>Elaboração própria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dirty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561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503118" y="404788"/>
            <a:ext cx="92075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200" b="1" dirty="0">
                <a:solidFill>
                  <a:schemeClr val="accent1"/>
                </a:solidFill>
                <a:latin typeface="+mj-lt"/>
              </a:rPr>
              <a:t>O</a:t>
            </a:r>
            <a:r>
              <a:rPr lang="pt-BR" altLang="pt-BR" sz="3200" b="1" dirty="0" smtClean="0">
                <a:solidFill>
                  <a:schemeClr val="accent1"/>
                </a:solidFill>
                <a:latin typeface="+mj-lt"/>
              </a:rPr>
              <a:t> ensino dentro da pedagogia </a:t>
            </a:r>
          </a:p>
          <a:p>
            <a:pPr algn="ctr" eaLnBrk="1" hangingPunct="1"/>
            <a:r>
              <a:rPr lang="pt-BR" altLang="pt-BR" sz="3200" b="1" dirty="0" smtClean="0">
                <a:solidFill>
                  <a:schemeClr val="accent1"/>
                </a:solidFill>
                <a:latin typeface="+mj-lt"/>
              </a:rPr>
              <a:t>bilíngue libras e português </a:t>
            </a:r>
            <a:endParaRPr lang="pt-BR" altLang="pt-BR" sz="32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7" name="Picture 2" descr="C:\Users\JOAO\Documents\ANA PAULA\20140408_164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60" y="1664279"/>
            <a:ext cx="3071812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JOAO\Documents\ANA PAULA\20140408_1640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456" y="4120573"/>
            <a:ext cx="3332162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JOAO\Documents\ANA PAULA\20140408_1639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72" y="2212398"/>
            <a:ext cx="3389312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4"/>
          <p:cNvSpPr txBox="1">
            <a:spLocks noChangeArrowheads="1"/>
          </p:cNvSpPr>
          <p:nvPr/>
        </p:nvSpPr>
        <p:spPr bwMode="auto">
          <a:xfrm>
            <a:off x="6600057" y="6012795"/>
            <a:ext cx="24451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None/>
            </a:pPr>
            <a:r>
              <a:rPr lang="pt-BR" altLang="pt-BR" sz="1400" dirty="0">
                <a:latin typeface="Arial" pitchFamily="34" charset="0"/>
              </a:rPr>
              <a:t>Fonte: </a:t>
            </a:r>
            <a:r>
              <a:rPr lang="pt-BR" sz="1400" dirty="0"/>
              <a:t>Elaboração própria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200" dirty="0"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448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/>
          <p:cNvSpPr>
            <a:spLocks noGrp="1"/>
          </p:cNvSpPr>
          <p:nvPr>
            <p:ph type="title"/>
          </p:nvPr>
        </p:nvSpPr>
        <p:spPr>
          <a:xfrm>
            <a:off x="817563" y="228600"/>
            <a:ext cx="10871200" cy="990600"/>
          </a:xfrm>
        </p:spPr>
        <p:txBody>
          <a:bodyPr/>
          <a:lstStyle/>
          <a:p>
            <a:r>
              <a:rPr lang="pt-BR" altLang="pt-BR" smtClean="0"/>
              <a:t>O que fazer e como fazer? </a:t>
            </a:r>
          </a:p>
        </p:txBody>
      </p:sp>
      <p:pic>
        <p:nvPicPr>
          <p:cNvPr id="35843" name="Picture 2" descr="Resultado de imagem para ensinar libr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628775"/>
            <a:ext cx="5843587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83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04775"/>
            <a:ext cx="23241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04775"/>
            <a:ext cx="29527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138113"/>
            <a:ext cx="25908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955925"/>
            <a:ext cx="56388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42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>
            <a:spLocks noGrp="1"/>
          </p:cNvSpPr>
          <p:nvPr>
            <p:ph type="title"/>
          </p:nvPr>
        </p:nvSpPr>
        <p:spPr>
          <a:xfrm>
            <a:off x="817563" y="228600"/>
            <a:ext cx="10871200" cy="990600"/>
          </a:xfrm>
        </p:spPr>
        <p:txBody>
          <a:bodyPr/>
          <a:lstStyle/>
          <a:p>
            <a:r>
              <a:rPr lang="pt-BR" altLang="pt-BR" smtClean="0"/>
              <a:t>Quais os recursos necessários? 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989138"/>
            <a:ext cx="65976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32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/>
          <p:cNvSpPr>
            <a:spLocks noGrp="1"/>
          </p:cNvSpPr>
          <p:nvPr>
            <p:ph type="title"/>
          </p:nvPr>
        </p:nvSpPr>
        <p:spPr>
          <a:xfrm>
            <a:off x="817563" y="228600"/>
            <a:ext cx="10871200" cy="990600"/>
          </a:xfrm>
        </p:spPr>
        <p:txBody>
          <a:bodyPr/>
          <a:lstStyle/>
          <a:p>
            <a:r>
              <a:rPr lang="pt-BR" altLang="pt-BR" smtClean="0"/>
              <a:t>Compradas 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484313"/>
            <a:ext cx="5049838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58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>
            <a:spLocks noGrp="1"/>
          </p:cNvSpPr>
          <p:nvPr>
            <p:ph type="title"/>
          </p:nvPr>
        </p:nvSpPr>
        <p:spPr>
          <a:xfrm>
            <a:off x="817563" y="228600"/>
            <a:ext cx="10871200" cy="990600"/>
          </a:xfrm>
        </p:spPr>
        <p:txBody>
          <a:bodyPr/>
          <a:lstStyle/>
          <a:p>
            <a:r>
              <a:rPr lang="pt-BR" altLang="pt-BR" dirty="0" smtClean="0"/>
              <a:t>Desenhados e xerox </a:t>
            </a:r>
          </a:p>
        </p:txBody>
      </p:sp>
      <p:pic>
        <p:nvPicPr>
          <p:cNvPr id="1028" name="Picture 4" descr="Resultado de imagem para MATERIAL LIBR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826" y="1425083"/>
            <a:ext cx="2819574" cy="40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MATERIAL LIBR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4" y="1468159"/>
            <a:ext cx="2832096" cy="40084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32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/>
          <p:cNvSpPr>
            <a:spLocks noGrp="1"/>
          </p:cNvSpPr>
          <p:nvPr>
            <p:ph type="title"/>
          </p:nvPr>
        </p:nvSpPr>
        <p:spPr>
          <a:xfrm>
            <a:off x="817563" y="228600"/>
            <a:ext cx="10871200" cy="990600"/>
          </a:xfrm>
        </p:spPr>
        <p:txBody>
          <a:bodyPr/>
          <a:lstStyle/>
          <a:p>
            <a:r>
              <a:rPr lang="pt-BR" altLang="pt-BR" smtClean="0"/>
              <a:t>Exemplo de dicionario ilustrado 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557338"/>
            <a:ext cx="602773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8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2"/>
          <p:cNvSpPr>
            <a:spLocks noGrp="1"/>
          </p:cNvSpPr>
          <p:nvPr>
            <p:ph type="title"/>
          </p:nvPr>
        </p:nvSpPr>
        <p:spPr>
          <a:xfrm>
            <a:off x="0" y="101600"/>
            <a:ext cx="108712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Os métodos são apenas técnicas?</a:t>
            </a:r>
            <a:br>
              <a:rPr lang="pt-BR" dirty="0"/>
            </a:br>
            <a:r>
              <a:rPr lang="pt-BR" dirty="0"/>
              <a:t>Conhecimento e </a:t>
            </a:r>
            <a:r>
              <a:rPr lang="pt-BR" dirty="0" smtClean="0"/>
              <a:t>criativo</a:t>
            </a:r>
            <a:endParaRPr lang="pt-BR" altLang="pt-BR" dirty="0" smtClean="0"/>
          </a:p>
        </p:txBody>
      </p:sp>
      <p:pic>
        <p:nvPicPr>
          <p:cNvPr id="3" name="Profa Regia Campello apontar objetivo clar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187" y="1282700"/>
            <a:ext cx="8213297" cy="4619625"/>
          </a:xfrm>
        </p:spPr>
      </p:pic>
    </p:spTree>
    <p:extLst>
      <p:ext uri="{BB962C8B-B14F-4D97-AF65-F5344CB8AC3E}">
        <p14:creationId xmlns:p14="http://schemas.microsoft.com/office/powerpoint/2010/main" val="276176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Conteúdo 2"/>
          <p:cNvSpPr>
            <a:spLocks noGrp="1"/>
          </p:cNvSpPr>
          <p:nvPr>
            <p:ph idx="1"/>
          </p:nvPr>
        </p:nvSpPr>
        <p:spPr>
          <a:xfrm>
            <a:off x="817563" y="1600200"/>
            <a:ext cx="10871200" cy="44958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pt-BR" altLang="pt-BR" smtClean="0"/>
              <a:t>Você já teve alguma experiência no ensino de Libras em uma escola? Com base na sua experiência.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pt-BR" altLang="pt-BR" smtClean="0"/>
          </a:p>
        </p:txBody>
      </p:sp>
      <p:pic>
        <p:nvPicPr>
          <p:cNvPr id="41987" name="Picture 2" descr="Resultado de imagem para decreto 5626 libr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2843213"/>
            <a:ext cx="6704013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82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3822699" y="293688"/>
            <a:ext cx="4957763" cy="990600"/>
          </a:xfrm>
        </p:spPr>
        <p:txBody>
          <a:bodyPr/>
          <a:lstStyle/>
          <a:p>
            <a:pPr algn="ctr"/>
            <a:r>
              <a:rPr lang="pt-BR" sz="4800" dirty="0" smtClean="0"/>
              <a:t>Escola</a:t>
            </a:r>
            <a:r>
              <a:rPr lang="pt-BR" dirty="0" smtClean="0"/>
              <a:t> 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quarter" idx="1"/>
          </p:nvPr>
        </p:nvSpPr>
        <p:spPr>
          <a:xfrm>
            <a:off x="5043488" y="1576388"/>
            <a:ext cx="4011612" cy="4060825"/>
          </a:xfrm>
        </p:spPr>
        <p:txBody>
          <a:bodyPr>
            <a:normAutofit fontScale="70000" lnSpcReduction="20000"/>
          </a:bodyPr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pt-BR" sz="2000" dirty="0" smtClean="0"/>
              <a:t>Escola Inclusiva?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pt-BR" sz="2000" dirty="0" smtClean="0"/>
              <a:t>Escola de surdos?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pt-BR" sz="2000" dirty="0" smtClean="0"/>
              <a:t>Escola Especial?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pt-BR" sz="2000" dirty="0" smtClean="0"/>
              <a:t>Escola Regular?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pt-BR" sz="2000" dirty="0" smtClean="0"/>
              <a:t>Sala só surdos?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pt-BR" sz="2000" dirty="0" smtClean="0"/>
              <a:t>Sala Mista?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pt-BR" sz="2000" dirty="0" smtClean="0"/>
              <a:t>Sala só um surdo e outros ouvintes?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pt-BR" sz="2000" dirty="0" smtClean="0"/>
              <a:t>- Toda escola deve ter um intérprete de Libras?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pt-BR" sz="2000" dirty="0" smtClean="0"/>
              <a:t>- O que fazer quando a escola não possui intérpretes?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pt-BR" sz="2000" dirty="0" smtClean="0"/>
              <a:t>Escola bilingue aspectos defendidos pela comunidade surda.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pt-BR" sz="2000" dirty="0" smtClean="0"/>
              <a:t>- Como seria?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pt-BR" sz="2000" dirty="0" smtClean="0"/>
              <a:t>- Como funciona?</a:t>
            </a:r>
          </a:p>
          <a:p>
            <a:pPr>
              <a:defRPr/>
            </a:pPr>
            <a:endParaRPr lang="pt-BR" dirty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797844"/>
            <a:ext cx="39020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ângulo 3"/>
          <p:cNvSpPr>
            <a:spLocks noChangeArrowheads="1"/>
          </p:cNvSpPr>
          <p:nvPr/>
        </p:nvSpPr>
        <p:spPr bwMode="auto">
          <a:xfrm>
            <a:off x="639762" y="4434682"/>
            <a:ext cx="40798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1200" dirty="0">
                <a:hlinkClick r:id="rId3"/>
              </a:rPr>
              <a:t>https://prezi.com/xnbbm6n-qo31/pedagogia-surda/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55383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Refletir sobre a formação do futuro </a:t>
            </a:r>
            <a:r>
              <a:rPr lang="pt-BR" dirty="0" smtClean="0"/>
              <a:t>professor é garantir uma acesso de alunos surdos </a:t>
            </a:r>
            <a:endParaRPr lang="pt-BR" dirty="0"/>
          </a:p>
        </p:txBody>
      </p:sp>
      <p:pic>
        <p:nvPicPr>
          <p:cNvPr id="5122" name="Picture 2" descr="Resultado de imagem para LETRAMENTO VISU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825" y="2120900"/>
            <a:ext cx="6630267" cy="373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17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5016500"/>
          </a:xfrm>
        </p:spPr>
        <p:txBody>
          <a:bodyPr>
            <a:normAutofit fontScale="85000" lnSpcReduction="20000"/>
          </a:bodyPr>
          <a:lstStyle/>
          <a:p>
            <a:endParaRPr lang="pt-BR" dirty="0" smtClean="0"/>
          </a:p>
          <a:p>
            <a:r>
              <a:rPr lang="pt-BR" dirty="0"/>
              <a:t>ALMEIDA, A. O. </a:t>
            </a:r>
            <a:r>
              <a:rPr lang="pt-BR" b="1" dirty="0"/>
              <a:t>A inclusão escolar do aluno surdo:</a:t>
            </a:r>
            <a:r>
              <a:rPr lang="pt-BR" dirty="0"/>
              <a:t> mudando o enredo da história. Dissertação (Mestrado em Ensino de Ciências da Saúde e do Meio Ambiente) - Centro Universitário de Volta Redonda, Volta Redonda, Rio de Janeiro, </a:t>
            </a:r>
            <a:r>
              <a:rPr lang="pt-BR" dirty="0" smtClean="0"/>
              <a:t>2014</a:t>
            </a:r>
          </a:p>
          <a:p>
            <a:r>
              <a:rPr lang="pt-BR" dirty="0"/>
              <a:t>BRASIL. </a:t>
            </a:r>
            <a:r>
              <a:rPr lang="pt-BR" b="1" dirty="0"/>
              <a:t>Decreto nº 5.626,</a:t>
            </a:r>
            <a:r>
              <a:rPr lang="pt-BR" dirty="0"/>
              <a:t> de 22 de dezembro de 2005, dispõe sobre a língua brasileira de sinais. Brasília. Disponível em: http://www.planalto.gov.br/ccivil_03/_ato2004-2006/2005/decreto/d5626.htm. Acesso em 8 dez. 2017</a:t>
            </a:r>
            <a:r>
              <a:rPr lang="pt-BR" dirty="0" smtClean="0"/>
              <a:t>.</a:t>
            </a:r>
            <a:r>
              <a:rPr lang="pt-BR" dirty="0"/>
              <a:t> </a:t>
            </a:r>
          </a:p>
          <a:p>
            <a:r>
              <a:rPr lang="pt-BR" dirty="0"/>
              <a:t>BRASIL. </a:t>
            </a:r>
            <a:r>
              <a:rPr lang="pt-BR" b="1" dirty="0"/>
              <a:t>Lei nº 10.436</a:t>
            </a:r>
            <a:r>
              <a:rPr lang="pt-BR" dirty="0"/>
              <a:t>, de 24 de abril de 2002, dispõe sobre a língua brasileira de sinais. Brasília. Disponível em: http://</a:t>
            </a:r>
            <a:r>
              <a:rPr lang="pt-BR" dirty="0" smtClean="0"/>
              <a:t>www.planalto.gov.br/ccivil_03/leis/2002/l10436.htm Acesso </a:t>
            </a:r>
            <a:r>
              <a:rPr lang="pt-BR" dirty="0"/>
              <a:t>em 8 dez. 2017</a:t>
            </a:r>
            <a:r>
              <a:rPr lang="pt-BR" dirty="0" smtClean="0"/>
              <a:t>.</a:t>
            </a:r>
          </a:p>
          <a:p>
            <a:r>
              <a:rPr lang="pt-BR" dirty="0" smtClean="0"/>
              <a:t>BRASIL</a:t>
            </a:r>
            <a:r>
              <a:rPr lang="pt-BR" dirty="0"/>
              <a:t>. Secretaria de Educação Especial. Política Nacional de Educação Especial na Perspectiva da Educação Inclusiva. Brasília: MEC/SEESP, 2008</a:t>
            </a:r>
            <a:r>
              <a:rPr lang="pt-BR" dirty="0" smtClean="0"/>
              <a:t>.</a:t>
            </a:r>
          </a:p>
          <a:p>
            <a:r>
              <a:rPr lang="pt-BR" dirty="0"/>
              <a:t>FERREIRA, João Batista Neves. </a:t>
            </a:r>
            <a:r>
              <a:rPr lang="pt-BR" b="1" dirty="0"/>
              <a:t>O Ensino da Literatura Visual no Atendimento </a:t>
            </a:r>
            <a:r>
              <a:rPr lang="pt-BR" b="1" dirty="0" err="1"/>
              <a:t>Edcucacional</a:t>
            </a:r>
            <a:r>
              <a:rPr lang="pt-BR" b="1" dirty="0"/>
              <a:t> Especializado para Educando dos Surdos.</a:t>
            </a:r>
            <a:r>
              <a:rPr lang="pt-BR" dirty="0"/>
              <a:t> Trabalho de Conclusão de Curso. Centro de Pós-graduação e Extensão Universitário, CEU, Brasil. Bayeux, 2014.</a:t>
            </a:r>
          </a:p>
          <a:p>
            <a:r>
              <a:rPr lang="pt-BR" dirty="0"/>
              <a:t> GESSER, </a:t>
            </a:r>
            <a:r>
              <a:rPr lang="pt-BR" dirty="0" err="1"/>
              <a:t>Audrei</a:t>
            </a:r>
            <a:r>
              <a:rPr lang="pt-BR" dirty="0"/>
              <a:t>. </a:t>
            </a:r>
            <a:r>
              <a:rPr lang="pt-BR" b="1" dirty="0"/>
              <a:t>Metodologia de ensino em Libras como L2.</a:t>
            </a:r>
            <a:r>
              <a:rPr lang="pt-BR" dirty="0"/>
              <a:t> Florianópolis: UFSC, 2010. Disponível em: </a:t>
            </a:r>
            <a:r>
              <a:rPr lang="pt-BR" dirty="0">
                <a:solidFill>
                  <a:schemeClr val="tx1"/>
                </a:solidFill>
              </a:rPr>
              <a:t>http://www.Libras.ufsc.br/colecaoLetrasLibras/eixoFormacaoPedagogico/ </a:t>
            </a:r>
            <a:r>
              <a:rPr lang="pt-BR" dirty="0" smtClean="0">
                <a:solidFill>
                  <a:schemeClr val="tx1"/>
                </a:solidFill>
              </a:rPr>
              <a:t>metodologiaDeEnsinoEmLibrasComoL2/</a:t>
            </a:r>
            <a:r>
              <a:rPr lang="pt-BR" dirty="0" err="1" smtClean="0">
                <a:solidFill>
                  <a:schemeClr val="tx1"/>
                </a:solidFill>
              </a:rPr>
              <a:t>assets</a:t>
            </a:r>
            <a:r>
              <a:rPr lang="pt-BR" dirty="0" smtClean="0">
                <a:solidFill>
                  <a:schemeClr val="tx1"/>
                </a:solidFill>
              </a:rPr>
              <a:t>/629/TEXTOBASE_MEN_L2.pdf</a:t>
            </a:r>
            <a:r>
              <a:rPr lang="pt-BR" dirty="0" smtClean="0"/>
              <a:t> </a:t>
            </a:r>
            <a:r>
              <a:rPr lang="pt-BR" dirty="0"/>
              <a:t>Acesso em 1º abr. 2018</a:t>
            </a:r>
            <a:r>
              <a:rPr lang="pt-BR" dirty="0" smtClean="0"/>
              <a:t>.</a:t>
            </a:r>
            <a:endParaRPr lang="pt-BR" dirty="0"/>
          </a:p>
          <a:p>
            <a:r>
              <a:rPr lang="pt-BR" dirty="0"/>
              <a:t>SKLIAR, C. A SURDEZ: </a:t>
            </a:r>
            <a:r>
              <a:rPr lang="pt-BR" b="1" dirty="0"/>
              <a:t>um olhar sobre as diferenças.8 </a:t>
            </a:r>
            <a:r>
              <a:rPr lang="pt-BR" dirty="0"/>
              <a:t>ed. Porto Alegre: Mediação, 2016</a:t>
            </a:r>
          </a:p>
        </p:txBody>
      </p:sp>
    </p:spTree>
    <p:extLst>
      <p:ext uri="{BB962C8B-B14F-4D97-AF65-F5344CB8AC3E}">
        <p14:creationId xmlns:p14="http://schemas.microsoft.com/office/powerpoint/2010/main" val="389531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63752" y="1124744"/>
            <a:ext cx="6213376" cy="1143000"/>
          </a:xfrm>
        </p:spPr>
        <p:txBody>
          <a:bodyPr>
            <a:normAutofit/>
          </a:bodyPr>
          <a:lstStyle/>
          <a:p>
            <a:pPr algn="r"/>
            <a:r>
              <a:rPr lang="pt-BR" dirty="0" smtClean="0">
                <a:latin typeface="Courier New" pitchFamily="49" charset="0"/>
                <a:cs typeface="Courier New" pitchFamily="49" charset="0"/>
              </a:rPr>
              <a:t>Agradecimento </a:t>
            </a:r>
            <a:endParaRPr lang="pt-BR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Picture 4" descr="mano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2420938"/>
            <a:ext cx="222567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9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Trajetória da minha vida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658811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>
                <a:solidFill>
                  <a:schemeClr val="tx2"/>
                </a:solidFill>
                <a:latin typeface="Courier New" pitchFamily="49" charset="0"/>
              </a:rPr>
              <a:t>Quais os fatos mais marcantes de sua infância, adolescência e juventude? 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3" descr="DSC029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1939">
            <a:off x="1565238" y="3134887"/>
            <a:ext cx="2016125" cy="26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58" y="2882638"/>
            <a:ext cx="3563888" cy="26729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819026" y="5631364"/>
            <a:ext cx="4063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JOAO BATISTA NEVES FERREIRA com sua família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8348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Scan0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6" y="434975"/>
            <a:ext cx="5343525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954704" y="4439444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pt-BR" b="1" dirty="0" smtClean="0"/>
              <a:t>1988</a:t>
            </a:r>
            <a:r>
              <a:rPr lang="pt-BR" dirty="0" smtClean="0"/>
              <a:t> - Foi </a:t>
            </a:r>
            <a:r>
              <a:rPr lang="pt-BR" dirty="0"/>
              <a:t>meu primeiro </a:t>
            </a:r>
            <a:r>
              <a:rPr lang="pt-BR" dirty="0" smtClean="0"/>
              <a:t>dia </a:t>
            </a:r>
            <a:r>
              <a:rPr lang="pt-BR" dirty="0"/>
              <a:t>na Escola Ana Ribeiro. Fui a festa das </a:t>
            </a:r>
            <a:r>
              <a:rPr lang="pt-BR" dirty="0" smtClean="0"/>
              <a:t>mães. Estou </a:t>
            </a:r>
            <a:r>
              <a:rPr lang="pt-BR" dirty="0"/>
              <a:t>com 4 anos</a:t>
            </a:r>
            <a:r>
              <a:rPr lang="pt-BR" dirty="0">
                <a:latin typeface="Courier New" pitchFamily="49" charset="0"/>
              </a:rPr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8459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Grp="1" noChangeArrowheads="1"/>
          </p:cNvSpPr>
          <p:nvPr>
            <p:ph type="title"/>
          </p:nvPr>
        </p:nvSpPr>
        <p:spPr>
          <a:xfrm>
            <a:off x="1797050" y="4597400"/>
            <a:ext cx="8388350" cy="1905000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algn="just"/>
            <a:r>
              <a:rPr lang="pt-BR" sz="2800" b="1" dirty="0" smtClean="0"/>
              <a:t>1992</a:t>
            </a:r>
            <a:r>
              <a:rPr lang="pt-BR" sz="2800" dirty="0" smtClean="0"/>
              <a:t>- </a:t>
            </a:r>
            <a:r>
              <a:rPr lang="pt-BR" sz="2800" dirty="0"/>
              <a:t>Descobri </a:t>
            </a:r>
            <a:r>
              <a:rPr lang="pt-BR" sz="2800" dirty="0" smtClean="0"/>
              <a:t>minha identidade </a:t>
            </a:r>
            <a:r>
              <a:rPr lang="pt-BR" sz="2800" dirty="0"/>
              <a:t>como </a:t>
            </a:r>
            <a:r>
              <a:rPr lang="pt-BR" sz="2800" dirty="0" smtClean="0"/>
              <a:t>surdo </a:t>
            </a:r>
            <a:r>
              <a:rPr lang="pt-BR" sz="2800" dirty="0"/>
              <a:t>na escola IACE em Campina Grande – Paraíba. Foi a primeira vez que encontrei surdos.</a:t>
            </a:r>
          </a:p>
        </p:txBody>
      </p:sp>
      <p:pic>
        <p:nvPicPr>
          <p:cNvPr id="15363" name="Picture 3" descr="imag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431801"/>
            <a:ext cx="6769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6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53355" y="4579938"/>
            <a:ext cx="8064500" cy="1930400"/>
          </a:xfrm>
        </p:spPr>
        <p:txBody>
          <a:bodyPr>
            <a:normAutofit fontScale="90000"/>
          </a:bodyPr>
          <a:lstStyle/>
          <a:p>
            <a:pPr algn="just"/>
            <a:r>
              <a:rPr lang="pt-BR" sz="3100" b="1" dirty="0"/>
              <a:t>1998</a:t>
            </a:r>
            <a:r>
              <a:rPr lang="pt-BR" sz="3100" dirty="0"/>
              <a:t> – Esse momento dificuldade da minha vida porque não escutar não entender e não ter intérprete nenhum. Eu sofrimento só lábios atenção dos professores.</a:t>
            </a:r>
          </a:p>
        </p:txBody>
      </p:sp>
      <p:pic>
        <p:nvPicPr>
          <p:cNvPr id="5123" name="Picture 3" descr="Scan00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2" y="118892"/>
            <a:ext cx="6554788" cy="434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86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LUTAS E CONQUISTAS DA COMUNIDADE SURDA</a:t>
            </a:r>
          </a:p>
        </p:txBody>
      </p:sp>
      <p:pic>
        <p:nvPicPr>
          <p:cNvPr id="7" name="Imagem 6" descr="Resultado de imagem para Lei da acessibilidade libra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9" y="4550886"/>
            <a:ext cx="1560193" cy="159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Resultado de imagem para Tradutor/Interprete de Libr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152" y="2137728"/>
            <a:ext cx="27146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 descr="Resultado de imagem para movimento surd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040" y="4550886"/>
            <a:ext cx="1337628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 descr="Resultado de imagem para Lei Brasileira de Inclusã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81" y="4316317"/>
            <a:ext cx="1806323" cy="1850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 descr="Imagem relacionad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197" y="4420849"/>
            <a:ext cx="1764285" cy="1845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130" y="1940085"/>
            <a:ext cx="1850652" cy="190341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247883" y="3848536"/>
            <a:ext cx="2146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LEI </a:t>
            </a:r>
            <a:r>
              <a:rPr lang="pt-BR" sz="1400" dirty="0" smtClean="0"/>
              <a:t>10.436 </a:t>
            </a:r>
            <a:r>
              <a:rPr lang="pt-BR" sz="1400" dirty="0"/>
              <a:t>Lei da Libras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220374" y="3848983"/>
            <a:ext cx="20217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/>
              <a:t>Decreto </a:t>
            </a:r>
            <a:r>
              <a:rPr lang="pt-BR" sz="1200" dirty="0"/>
              <a:t>5.626 22 Dez 2005</a:t>
            </a:r>
          </a:p>
        </p:txBody>
      </p:sp>
      <p:pic>
        <p:nvPicPr>
          <p:cNvPr id="2056" name="Picture 8" descr="Resultado de imagem para disciplinas em libra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374" y="1927489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122137" y="6257764"/>
            <a:ext cx="32319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LEI 10.098 Lei da acessibilidade 19 Dez 2000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6425905" y="3810701"/>
            <a:ext cx="34864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Lei 12.319 Lei do Tradutor/Interprete de Libras 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354112" y="6073098"/>
            <a:ext cx="18501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Lei 11.796 Dia do Surdo 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7903718" y="6165431"/>
            <a:ext cx="3475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Lei 13.146 Lei Brasileira de Inclusão 06 </a:t>
            </a:r>
            <a:r>
              <a:rPr lang="pt-BR" sz="1200" dirty="0" err="1"/>
              <a:t>Jul</a:t>
            </a:r>
            <a:r>
              <a:rPr lang="pt-BR" sz="1200" dirty="0"/>
              <a:t> 2015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5405185" y="6350097"/>
            <a:ext cx="25795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Lei 13.005 Lei do PNE 25 </a:t>
            </a:r>
            <a:r>
              <a:rPr lang="pt-BR" sz="1200" dirty="0" err="1"/>
              <a:t>Jun</a:t>
            </a:r>
            <a:r>
              <a:rPr lang="pt-BR" sz="1200" dirty="0"/>
              <a:t> 2014 </a:t>
            </a:r>
          </a:p>
        </p:txBody>
      </p:sp>
    </p:spTree>
    <p:extLst>
      <p:ext uri="{BB962C8B-B14F-4D97-AF65-F5344CB8AC3E}">
        <p14:creationId xmlns:p14="http://schemas.microsoft.com/office/powerpoint/2010/main" val="8875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Grp="1" noChangeArrowheads="1"/>
          </p:cNvSpPr>
          <p:nvPr>
            <p:ph type="title"/>
          </p:nvPr>
        </p:nvSpPr>
        <p:spPr>
          <a:xfrm>
            <a:off x="1201116" y="5194099"/>
            <a:ext cx="7924800" cy="998538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>   </a:t>
            </a:r>
            <a:r>
              <a:rPr lang="pt-BR" sz="3200" b="1" dirty="0"/>
              <a:t>1999</a:t>
            </a:r>
            <a:r>
              <a:rPr lang="pt-BR" sz="3200" dirty="0"/>
              <a:t>- Fiz meu primeiro </a:t>
            </a:r>
            <a:r>
              <a:rPr lang="pt-BR" sz="3200" dirty="0" smtClean="0"/>
              <a:t>curso </a:t>
            </a:r>
            <a:r>
              <a:rPr lang="pt-BR" sz="3200" dirty="0"/>
              <a:t>básico </a:t>
            </a:r>
            <a:r>
              <a:rPr lang="pt-BR" sz="3200" dirty="0" smtClean="0"/>
              <a:t>de Informática </a:t>
            </a:r>
            <a:r>
              <a:rPr lang="pt-BR" sz="3200" dirty="0"/>
              <a:t>e curso </a:t>
            </a:r>
            <a:r>
              <a:rPr lang="pt-BR" sz="3200" dirty="0" smtClean="0"/>
              <a:t>de libras </a:t>
            </a:r>
            <a:r>
              <a:rPr lang="pt-BR" sz="3200" dirty="0"/>
              <a:t>na FUNAD.</a:t>
            </a:r>
            <a:r>
              <a:rPr lang="pt-BR" sz="2400" dirty="0"/>
              <a:t>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0" y="341417"/>
            <a:ext cx="3601416" cy="1420811"/>
          </a:xfrm>
        </p:spPr>
        <p:txBody>
          <a:bodyPr/>
          <a:lstStyle/>
          <a:p>
            <a:pPr marL="0" indent="0" algn="ctr">
              <a:buNone/>
            </a:pPr>
            <a:r>
              <a:rPr lang="pt-BR" sz="1600" b="1" dirty="0">
                <a:solidFill>
                  <a:schemeClr val="tx2"/>
                </a:solidFill>
                <a:latin typeface="+mj-lt"/>
              </a:rPr>
              <a:t>Vista na FUNAD e </a:t>
            </a:r>
          </a:p>
          <a:p>
            <a:pPr algn="ctr">
              <a:buFont typeface="Wingdings" pitchFamily="2" charset="2"/>
              <a:buNone/>
            </a:pPr>
            <a:r>
              <a:rPr lang="pt-BR" sz="1600" b="1" dirty="0">
                <a:solidFill>
                  <a:schemeClr val="tx2"/>
                </a:solidFill>
                <a:latin typeface="+mj-lt"/>
              </a:rPr>
              <a:t>    primeira vez que  </a:t>
            </a:r>
          </a:p>
          <a:p>
            <a:pPr algn="ctr">
              <a:buFont typeface="Wingdings" pitchFamily="2" charset="2"/>
              <a:buNone/>
            </a:pPr>
            <a:r>
              <a:rPr lang="pt-BR" sz="1600" b="1" dirty="0">
                <a:solidFill>
                  <a:schemeClr val="tx2"/>
                </a:solidFill>
                <a:latin typeface="+mj-lt"/>
              </a:rPr>
              <a:t>encontrei surdos</a:t>
            </a:r>
            <a:r>
              <a:rPr lang="pt-BR" sz="1600" b="1" dirty="0">
                <a:solidFill>
                  <a:schemeClr val="accent2"/>
                </a:solidFill>
                <a:latin typeface="+mj-lt"/>
              </a:rPr>
              <a:t> </a:t>
            </a:r>
          </a:p>
        </p:txBody>
      </p:sp>
      <p:pic>
        <p:nvPicPr>
          <p:cNvPr id="16388" name="Picture 4" descr="Scan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379" y="1793978"/>
            <a:ext cx="4427537" cy="30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Scan00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65" y="309666"/>
            <a:ext cx="4103688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9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theme/theme1.xml><?xml version="1.0" encoding="utf-8"?>
<a:theme xmlns:a="http://schemas.openxmlformats.org/drawingml/2006/main" name="Facetado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348</TotalTime>
  <Words>786</Words>
  <Application>Microsoft Office PowerPoint</Application>
  <PresentationFormat>Widescreen</PresentationFormat>
  <Paragraphs>107</Paragraphs>
  <Slides>32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0" baseType="lpstr">
      <vt:lpstr>Arial</vt:lpstr>
      <vt:lpstr>Courier New</vt:lpstr>
      <vt:lpstr>Gill Sans MT</vt:lpstr>
      <vt:lpstr>Trebuchet MS</vt:lpstr>
      <vt:lpstr>Wingdings</vt:lpstr>
      <vt:lpstr>Wingdings 2</vt:lpstr>
      <vt:lpstr>Wingdings 3</vt:lpstr>
      <vt:lpstr>Facetado</vt:lpstr>
      <vt:lpstr>Apresentação do PowerPoint</vt:lpstr>
      <vt:lpstr>Apresentação do PowerPoint</vt:lpstr>
      <vt:lpstr>Escola </vt:lpstr>
      <vt:lpstr>Trajetória da minha vida</vt:lpstr>
      <vt:lpstr>Apresentação do PowerPoint</vt:lpstr>
      <vt:lpstr>1992- Descobri minha identidade como surdo na escola IACE em Campina Grande – Paraíba. Foi a primeira vez que encontrei surdos.</vt:lpstr>
      <vt:lpstr>1998 – Esse momento dificuldade da minha vida porque não escutar não entender e não ter intérprete nenhum. Eu sofrimento só lábios atenção dos professores.</vt:lpstr>
      <vt:lpstr>LUTAS E CONQUISTAS DA COMUNIDADE SURDA</vt:lpstr>
      <vt:lpstr>   1999- Fiz meu primeiro curso básico de Informática e curso de libras na FUNAD. </vt:lpstr>
      <vt:lpstr>2004 – comecei a trabalhar na Escola CEPES educação surdos, como instrutor de Libras </vt:lpstr>
      <vt:lpstr>2008 –  Passei o vestibular Letras/Libras no polo de IFRN e turma alunos surdos e até o momento.</vt:lpstr>
      <vt:lpstr>Ano 2014 – A UFERSA- Caraúbas recebeu os primeiros docentes de Libras do Curso de Letras Libras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fazer e como fazer? </vt:lpstr>
      <vt:lpstr>Apresentação do PowerPoint</vt:lpstr>
      <vt:lpstr>Quais os recursos necessários? </vt:lpstr>
      <vt:lpstr>Compradas </vt:lpstr>
      <vt:lpstr>Desenhados e xerox </vt:lpstr>
      <vt:lpstr>Exemplo de dicionario ilustrado </vt:lpstr>
      <vt:lpstr>Os métodos são apenas técnicas? Conhecimento e criativo</vt:lpstr>
      <vt:lpstr>Apresentação do PowerPoint</vt:lpstr>
      <vt:lpstr>Refletir sobre a formação do futuro professor é garantir uma acesso de alunos surdos </vt:lpstr>
      <vt:lpstr>Referências </vt:lpstr>
      <vt:lpstr>Agradecimento 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Joao Batista</dc:creator>
  <cp:lastModifiedBy>Joao Batista</cp:lastModifiedBy>
  <cp:revision>29</cp:revision>
  <dcterms:created xsi:type="dcterms:W3CDTF">2019-11-26T13:17:41Z</dcterms:created>
  <dcterms:modified xsi:type="dcterms:W3CDTF">2019-11-27T13:55:50Z</dcterms:modified>
</cp:coreProperties>
</file>